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Лист4!$B$3:$B$21</c:f>
              <c:strCache>
                <c:ptCount val="19"/>
                <c:pt idx="0">
                  <c:v>РФ по области Жетiсу</c:v>
                </c:pt>
                <c:pt idx="1">
                  <c:v>РФ по г. Шымкент</c:v>
                </c:pt>
                <c:pt idx="2">
                  <c:v>РФ по Туркестанской области</c:v>
                </c:pt>
                <c:pt idx="3">
                  <c:v>РФ по Кызылординской области</c:v>
                </c:pt>
                <c:pt idx="4">
                  <c:v>РФ по Мангистауской области</c:v>
                </c:pt>
                <c:pt idx="5">
                  <c:v>РФ по Атырауской области</c:v>
                </c:pt>
                <c:pt idx="6">
                  <c:v>РФ по Жамбылской области</c:v>
                </c:pt>
                <c:pt idx="7">
                  <c:v>РФ по области Абай</c:v>
                </c:pt>
                <c:pt idx="8">
                  <c:v>РФ по Карагандинской области</c:v>
                </c:pt>
                <c:pt idx="9">
                  <c:v>РФ по Акмолинской области</c:v>
                </c:pt>
                <c:pt idx="10">
                  <c:v>РФ по Западно-Казахстанской области</c:v>
                </c:pt>
                <c:pt idx="11">
                  <c:v>РФ по Алматинской области</c:v>
                </c:pt>
                <c:pt idx="12">
                  <c:v>РФ по Костанайской области</c:v>
                </c:pt>
                <c:pt idx="13">
                  <c:v>РФ по Павлодарской области</c:v>
                </c:pt>
                <c:pt idx="14">
                  <c:v>РФ по Северо-Казахстанской области</c:v>
                </c:pt>
                <c:pt idx="15">
                  <c:v>РФ по Восточно-Казахстанской области</c:v>
                </c:pt>
                <c:pt idx="16">
                  <c:v>РФ по г. Астана</c:v>
                </c:pt>
                <c:pt idx="17">
                  <c:v>РФ по Актюбинской области</c:v>
                </c:pt>
                <c:pt idx="18">
                  <c:v>РФ по г. Алматы</c:v>
                </c:pt>
              </c:strCache>
            </c:strRef>
          </c:cat>
          <c:val>
            <c:numRef>
              <c:f>Лист4!$C$3:$C$21</c:f>
              <c:numCache>
                <c:formatCode>General</c:formatCode>
                <c:ptCount val="19"/>
                <c:pt idx="0">
                  <c:v>15</c:v>
                </c:pt>
                <c:pt idx="1">
                  <c:v>34</c:v>
                </c:pt>
                <c:pt idx="2">
                  <c:v>39</c:v>
                </c:pt>
                <c:pt idx="3">
                  <c:v>42</c:v>
                </c:pt>
                <c:pt idx="4">
                  <c:v>48</c:v>
                </c:pt>
                <c:pt idx="5">
                  <c:v>50</c:v>
                </c:pt>
                <c:pt idx="6">
                  <c:v>56</c:v>
                </c:pt>
                <c:pt idx="7">
                  <c:v>58</c:v>
                </c:pt>
                <c:pt idx="8">
                  <c:v>59</c:v>
                </c:pt>
                <c:pt idx="9">
                  <c:v>67</c:v>
                </c:pt>
                <c:pt idx="10">
                  <c:v>74</c:v>
                </c:pt>
                <c:pt idx="11">
                  <c:v>80</c:v>
                </c:pt>
                <c:pt idx="12">
                  <c:v>86</c:v>
                </c:pt>
                <c:pt idx="13">
                  <c:v>88</c:v>
                </c:pt>
                <c:pt idx="14">
                  <c:v>89</c:v>
                </c:pt>
                <c:pt idx="15">
                  <c:v>141</c:v>
                </c:pt>
                <c:pt idx="16">
                  <c:v>143</c:v>
                </c:pt>
                <c:pt idx="17">
                  <c:v>167</c:v>
                </c:pt>
                <c:pt idx="18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7-4786-B58B-F995E07D0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5151376"/>
        <c:axId val="565261648"/>
      </c:barChart>
      <c:catAx>
        <c:axId val="61515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565261648"/>
        <c:crosses val="autoZero"/>
        <c:auto val="1"/>
        <c:lblAlgn val="ctr"/>
        <c:lblOffset val="100"/>
        <c:noMultiLvlLbl val="0"/>
      </c:catAx>
      <c:valAx>
        <c:axId val="56526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515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Правильно!$B$239:$B$253</c:f>
              <c:strCache>
                <c:ptCount val="15"/>
                <c:pt idx="0">
                  <c:v>РФ по Жамбылской области</c:v>
                </c:pt>
                <c:pt idx="1">
                  <c:v>РФ по Западно-Казахстанской области</c:v>
                </c:pt>
                <c:pt idx="2">
                  <c:v>Павлодарская область</c:v>
                </c:pt>
                <c:pt idx="3">
                  <c:v>РФ по Кызылординской области</c:v>
                </c:pt>
                <c:pt idx="4">
                  <c:v>РФ по Костанайской области</c:v>
                </c:pt>
                <c:pt idx="5">
                  <c:v>РФ по г. Астана</c:v>
                </c:pt>
                <c:pt idx="6">
                  <c:v>РФ по Акмолинской области</c:v>
                </c:pt>
                <c:pt idx="7">
                  <c:v>РФ по Восточно-Казахстанской области</c:v>
                </c:pt>
                <c:pt idx="8">
                  <c:v>РФ по Атырауской области</c:v>
                </c:pt>
                <c:pt idx="9">
                  <c:v>РФ по г. Алматы</c:v>
                </c:pt>
                <c:pt idx="10">
                  <c:v>РФ по области Абай</c:v>
                </c:pt>
                <c:pt idx="11">
                  <c:v>РФ по области Жетiсу</c:v>
                </c:pt>
                <c:pt idx="12">
                  <c:v>Туркестанская область</c:v>
                </c:pt>
                <c:pt idx="13">
                  <c:v>РФ по Актюбинской области</c:v>
                </c:pt>
                <c:pt idx="14">
                  <c:v>РФ по Алматинской области</c:v>
                </c:pt>
              </c:strCache>
            </c:strRef>
          </c:cat>
          <c:val>
            <c:numRef>
              <c:f>Правильно!$C$239:$C$253</c:f>
              <c:numCache>
                <c:formatCode>#,##0</c:formatCode>
                <c:ptCount val="15"/>
                <c:pt idx="0">
                  <c:v>4.6026009999999999</c:v>
                </c:pt>
                <c:pt idx="1">
                  <c:v>18</c:v>
                </c:pt>
                <c:pt idx="2">
                  <c:v>27.283398999999999</c:v>
                </c:pt>
                <c:pt idx="3">
                  <c:v>30.08917696</c:v>
                </c:pt>
                <c:pt idx="4">
                  <c:v>75.617000000000004</c:v>
                </c:pt>
                <c:pt idx="5">
                  <c:v>80</c:v>
                </c:pt>
                <c:pt idx="6">
                  <c:v>86</c:v>
                </c:pt>
                <c:pt idx="7">
                  <c:v>132</c:v>
                </c:pt>
                <c:pt idx="8">
                  <c:v>142</c:v>
                </c:pt>
                <c:pt idx="9">
                  <c:v>214.22907900000001</c:v>
                </c:pt>
                <c:pt idx="10">
                  <c:v>255.9726</c:v>
                </c:pt>
                <c:pt idx="11">
                  <c:v>272.5</c:v>
                </c:pt>
                <c:pt idx="12">
                  <c:v>299.42302000000001</c:v>
                </c:pt>
                <c:pt idx="13">
                  <c:v>557.92380065999998</c:v>
                </c:pt>
                <c:pt idx="14">
                  <c:v>596.97757000000001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F-4292-918C-C2088E25B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3321584"/>
        <c:axId val="565261232"/>
      </c:barChart>
      <c:catAx>
        <c:axId val="61332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565261232"/>
        <c:crosses val="autoZero"/>
        <c:auto val="1"/>
        <c:lblAlgn val="ctr"/>
        <c:lblOffset val="100"/>
        <c:noMultiLvlLbl val="0"/>
      </c:catAx>
      <c:valAx>
        <c:axId val="56526123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61332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Лист1!$E$5:$E$13</c:f>
              <c:strCache>
                <c:ptCount val="9"/>
                <c:pt idx="0">
                  <c:v>АО "Банк "Bank RBK"</c:v>
                </c:pt>
                <c:pt idx="1">
                  <c:v>АО "Фридом Банк Казахстан"</c:v>
                </c:pt>
                <c:pt idx="2">
                  <c:v>АО "Евразийский банк"</c:v>
                </c:pt>
                <c:pt idx="3">
                  <c:v>АО "Народный Банк Казахстана"</c:v>
                </c:pt>
                <c:pt idx="4">
                  <c:v>АО «Bereke Bank» </c:v>
                </c:pt>
                <c:pt idx="5">
                  <c:v>АО "First Heartland Jusan Bank"</c:v>
                </c:pt>
                <c:pt idx="6">
                  <c:v>АО "Нурбанк"</c:v>
                </c:pt>
                <c:pt idx="7">
                  <c:v>АО "ForteBank"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Лист1!$F$5:$F$13</c:f>
              <c:numCache>
                <c:formatCode>#,##0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7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1-43B1-874C-CE92445D2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0386559"/>
        <c:axId val="1740387039"/>
      </c:barChart>
      <c:catAx>
        <c:axId val="174038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740387039"/>
        <c:crosses val="autoZero"/>
        <c:auto val="1"/>
        <c:lblAlgn val="ctr"/>
        <c:lblOffset val="100"/>
        <c:noMultiLvlLbl val="0"/>
      </c:catAx>
      <c:valAx>
        <c:axId val="1740387039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40386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Лист1!$E$28:$E$36</c:f>
              <c:strCache>
                <c:ptCount val="9"/>
                <c:pt idx="0">
                  <c:v>АО "Банк "Bank RBK"</c:v>
                </c:pt>
                <c:pt idx="1">
                  <c:v>АО «Bereke Bank» </c:v>
                </c:pt>
                <c:pt idx="2">
                  <c:v>АО "Народный Банк Казахстана"</c:v>
                </c:pt>
                <c:pt idx="3">
                  <c:v>АО "Фридом Банк Казахстан"</c:v>
                </c:pt>
                <c:pt idx="4">
                  <c:v>АО "Евразийский банк"</c:v>
                </c:pt>
                <c:pt idx="5">
                  <c:v>АО "First Heartland Jusan Bank"</c:v>
                </c:pt>
                <c:pt idx="6">
                  <c:v>АО "Нурбанк"</c:v>
                </c:pt>
                <c:pt idx="7">
                  <c:v>АО "ForteBank"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Лист1!$F$28:$F$36</c:f>
              <c:numCache>
                <c:formatCode>#,##0</c:formatCode>
                <c:ptCount val="9"/>
                <c:pt idx="0">
                  <c:v>24.184999999999999</c:v>
                </c:pt>
                <c:pt idx="1">
                  <c:v>68</c:v>
                </c:pt>
                <c:pt idx="2">
                  <c:v>112</c:v>
                </c:pt>
                <c:pt idx="3">
                  <c:v>132</c:v>
                </c:pt>
                <c:pt idx="4">
                  <c:v>142.5</c:v>
                </c:pt>
                <c:pt idx="5">
                  <c:v>174.34209999999999</c:v>
                </c:pt>
                <c:pt idx="6">
                  <c:v>238.898</c:v>
                </c:pt>
                <c:pt idx="7">
                  <c:v>336.79004200000003</c:v>
                </c:pt>
                <c:pt idx="8">
                  <c:v>1563.9031046199998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2-4A74-886D-D803C6D5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6126031"/>
        <c:axId val="56779983"/>
      </c:barChart>
      <c:catAx>
        <c:axId val="1106126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56779983"/>
        <c:crosses val="autoZero"/>
        <c:auto val="1"/>
        <c:lblAlgn val="ctr"/>
        <c:lblOffset val="100"/>
        <c:noMultiLvlLbl val="0"/>
      </c:catAx>
      <c:valAx>
        <c:axId val="5677998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0612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7A-4A9D-97EE-640E5720B2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7A-4A9D-97EE-640E5720B2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7A-4A9D-97EE-640E5720B2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7A-4A9D-97EE-640E5720B2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A7A-4A9D-97EE-640E5720B2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A7A-4A9D-97EE-640E5720B2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A7A-4A9D-97EE-640E5720B2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A7A-4A9D-97EE-640E5720B29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A7A-4A9D-97EE-640E5720B29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A7A-4A9D-97EE-640E5720B29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A7A-4A9D-97EE-640E5720B29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A7A-4A9D-97EE-640E5720B29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A7A-4A9D-97EE-640E5720B29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A7A-4A9D-97EE-640E5720B29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A7A-4A9D-97EE-640E5720B29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A7A-4A9D-97EE-640E5720B29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A7A-4A9D-97EE-640E5720B2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3.0999296374469913E-2</c:v>
                </c:pt>
                <c:pt idx="1">
                  <c:v>2.6794596490820367E-3</c:v>
                </c:pt>
                <c:pt idx="2">
                  <c:v>0.13912283723550864</c:v>
                </c:pt>
                <c:pt idx="3">
                  <c:v>3.1222517097354244E-3</c:v>
                </c:pt>
                <c:pt idx="4">
                  <c:v>1.4921930249125145E-3</c:v>
                </c:pt>
                <c:pt idx="5">
                  <c:v>9.6426057172906712E-2</c:v>
                </c:pt>
                <c:pt idx="6">
                  <c:v>0.42092568543356029</c:v>
                </c:pt>
                <c:pt idx="7">
                  <c:v>4.7991010912810654E-2</c:v>
                </c:pt>
                <c:pt idx="8">
                  <c:v>8.4738284598397384E-2</c:v>
                </c:pt>
                <c:pt idx="9">
                  <c:v>7.2860649633391004E-3</c:v>
                </c:pt>
                <c:pt idx="10">
                  <c:v>5.9125121167094688E-2</c:v>
                </c:pt>
                <c:pt idx="11">
                  <c:v>1.5893503276859601E-2</c:v>
                </c:pt>
                <c:pt idx="12">
                  <c:v>9.768068815342347E-3</c:v>
                </c:pt>
                <c:pt idx="13">
                  <c:v>2.9964276594847891E-2</c:v>
                </c:pt>
                <c:pt idx="14">
                  <c:v>2.0293949112639625E-2</c:v>
                </c:pt>
                <c:pt idx="15">
                  <c:v>1.5327084589597332E-2</c:v>
                </c:pt>
                <c:pt idx="16">
                  <c:v>1.4844855368895831E-2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A7A-4A9D-97EE-640E5720B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9938426649734592E-3"/>
          <c:y val="0"/>
          <c:w val="0.3514906525998976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млрд.тенге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Лист4!$B$28:$B$46</c:f>
              <c:strCache>
                <c:ptCount val="19"/>
                <c:pt idx="0">
                  <c:v>РФ по Кызылординской области</c:v>
                </c:pt>
                <c:pt idx="1">
                  <c:v>РФ по области Жетiсу</c:v>
                </c:pt>
                <c:pt idx="2">
                  <c:v>РФ по Атырауской области</c:v>
                </c:pt>
                <c:pt idx="3">
                  <c:v>РФ по г. Шымкент</c:v>
                </c:pt>
                <c:pt idx="4">
                  <c:v>РФ по области Абай</c:v>
                </c:pt>
                <c:pt idx="5">
                  <c:v>РФ по Туркестанской области</c:v>
                </c:pt>
                <c:pt idx="6">
                  <c:v>РФ по Мангистауской области</c:v>
                </c:pt>
                <c:pt idx="7">
                  <c:v>РФ по Карагандинской области</c:v>
                </c:pt>
                <c:pt idx="8">
                  <c:v>РФ по Костанайской области</c:v>
                </c:pt>
                <c:pt idx="9">
                  <c:v>РФ по Жамбылской области</c:v>
                </c:pt>
                <c:pt idx="10">
                  <c:v>РФ по Северо-Казахстанской области</c:v>
                </c:pt>
                <c:pt idx="11">
                  <c:v>РФ по Западно-Казахстанской области</c:v>
                </c:pt>
                <c:pt idx="12">
                  <c:v>РФ по Акмолинской области</c:v>
                </c:pt>
                <c:pt idx="13">
                  <c:v>РФ по Павлодарской области</c:v>
                </c:pt>
                <c:pt idx="14">
                  <c:v>РФ по Алматинской области</c:v>
                </c:pt>
                <c:pt idx="15">
                  <c:v>РФ по Актюбинской области</c:v>
                </c:pt>
                <c:pt idx="16">
                  <c:v>РФ по Восточно-Казахстанской области</c:v>
                </c:pt>
                <c:pt idx="17">
                  <c:v>РФ по г. Астана</c:v>
                </c:pt>
                <c:pt idx="18">
                  <c:v>РФ по г. Алматы</c:v>
                </c:pt>
              </c:strCache>
            </c:strRef>
          </c:cat>
          <c:val>
            <c:numRef>
              <c:f>Лист4!$C$28:$C$46</c:f>
              <c:numCache>
                <c:formatCode>#,##0.00</c:formatCode>
                <c:ptCount val="19"/>
                <c:pt idx="0">
                  <c:v>0.78705687328999996</c:v>
                </c:pt>
                <c:pt idx="1">
                  <c:v>0.83122791200000001</c:v>
                </c:pt>
                <c:pt idx="2">
                  <c:v>1.4462329709600001</c:v>
                </c:pt>
                <c:pt idx="3">
                  <c:v>1.4993826729999999</c:v>
                </c:pt>
                <c:pt idx="4">
                  <c:v>1.5263938429999999</c:v>
                </c:pt>
                <c:pt idx="5">
                  <c:v>1.67933820445</c:v>
                </c:pt>
                <c:pt idx="6">
                  <c:v>1.71087561242</c:v>
                </c:pt>
                <c:pt idx="7">
                  <c:v>1.9881618274899999</c:v>
                </c:pt>
                <c:pt idx="8">
                  <c:v>1.996082946</c:v>
                </c:pt>
                <c:pt idx="9">
                  <c:v>2.2141910999999999</c:v>
                </c:pt>
                <c:pt idx="10">
                  <c:v>2.4943077140000001</c:v>
                </c:pt>
                <c:pt idx="11">
                  <c:v>2.7575810299999999</c:v>
                </c:pt>
                <c:pt idx="12">
                  <c:v>2.9680691069999998</c:v>
                </c:pt>
                <c:pt idx="13">
                  <c:v>3.0615248176800005</c:v>
                </c:pt>
                <c:pt idx="14">
                  <c:v>3.2331213088099999</c:v>
                </c:pt>
                <c:pt idx="15">
                  <c:v>4.02044315867</c:v>
                </c:pt>
                <c:pt idx="16">
                  <c:v>4.3152872069999999</c:v>
                </c:pt>
                <c:pt idx="17">
                  <c:v>5.4494102415099999</c:v>
                </c:pt>
                <c:pt idx="18">
                  <c:v>9.9811830970899997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4-42EE-B339-4FED5CD5F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3294784"/>
        <c:axId val="717458800"/>
      </c:barChart>
      <c:catAx>
        <c:axId val="61329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17458800"/>
        <c:crosses val="autoZero"/>
        <c:auto val="1"/>
        <c:lblAlgn val="ctr"/>
        <c:lblOffset val="100"/>
        <c:noMultiLvlLbl val="0"/>
      </c:catAx>
      <c:valAx>
        <c:axId val="71745880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6132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Правильно!$B$52:$B$73</c:f>
              <c:strCache>
                <c:ptCount val="22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"Фридом Банк Казахстан"</c:v>
                </c:pt>
                <c:pt idx="3">
                  <c:v>ТОО МФО "Almaty"</c:v>
                </c:pt>
                <c:pt idx="4">
                  <c:v>МФО "РИЦ "Кызылорда"</c:v>
                </c:pt>
                <c:pt idx="5">
                  <c:v>АО «Шинхан Банк Казахстан»</c:v>
                </c:pt>
                <c:pt idx="6">
                  <c:v>АО «Tengri Bank»</c:v>
                </c:pt>
                <c:pt idx="7">
                  <c:v>АО "AsiaCredit Bank</c:v>
                </c:pt>
                <c:pt idx="8">
                  <c:v>АО " Банк Астана-Финанс"</c:v>
                </c:pt>
                <c:pt idx="9">
                  <c:v>АО "Банк Kassa Nova"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"Народный Банк Казахастана"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"ForteBank"</c:v>
                </c:pt>
                <c:pt idx="17">
                  <c:v>First Heartland Jysan Bank</c:v>
                </c:pt>
                <c:pt idx="18">
                  <c:v>АО "Нурбанк"</c:v>
                </c:pt>
                <c:pt idx="19">
                  <c:v>АО "АТФБанк"</c:v>
                </c:pt>
                <c:pt idx="20">
                  <c:v>АО «Bereke Bank»</c:v>
                </c:pt>
                <c:pt idx="21">
                  <c:v>АО "Банк ЦентрКредит"</c:v>
                </c:pt>
              </c:strCache>
            </c:strRef>
          </c:cat>
          <c:val>
            <c:numRef>
              <c:f>Правильно!$C$52:$C$73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38</c:v>
                </c:pt>
                <c:pt idx="13">
                  <c:v>53</c:v>
                </c:pt>
                <c:pt idx="14">
                  <c:v>64</c:v>
                </c:pt>
                <c:pt idx="15">
                  <c:v>83</c:v>
                </c:pt>
                <c:pt idx="16">
                  <c:v>116</c:v>
                </c:pt>
                <c:pt idx="17">
                  <c:v>124</c:v>
                </c:pt>
                <c:pt idx="18">
                  <c:v>126</c:v>
                </c:pt>
                <c:pt idx="19">
                  <c:v>137</c:v>
                </c:pt>
                <c:pt idx="20">
                  <c:v>188</c:v>
                </c:pt>
                <c:pt idx="21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3-4D78-962A-E6ECB98B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6669552"/>
        <c:axId val="717450480"/>
      </c:barChart>
      <c:catAx>
        <c:axId val="55666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17450480"/>
        <c:crosses val="autoZero"/>
        <c:auto val="1"/>
        <c:lblAlgn val="ctr"/>
        <c:lblOffset val="100"/>
        <c:noMultiLvlLbl val="0"/>
      </c:catAx>
      <c:valAx>
        <c:axId val="717450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666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млрд.тенге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Правильно!$B$80:$B$101</c:f>
              <c:strCache>
                <c:ptCount val="22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" Банк Астана-Финанс"</c:v>
                </c:pt>
                <c:pt idx="5">
                  <c:v>ТОО МФО "Almaty"</c:v>
                </c:pt>
                <c:pt idx="6">
                  <c:v>АО «Tengri Bank»</c:v>
                </c:pt>
                <c:pt idx="7">
                  <c:v>АО "Фридом Банк Казахстан"</c:v>
                </c:pt>
                <c:pt idx="8">
                  <c:v>АО «Шинхан Банк Казахстан»</c:v>
                </c:pt>
                <c:pt idx="9">
                  <c:v>АО "Казкоммерцбанк"</c:v>
                </c:pt>
                <c:pt idx="10">
                  <c:v>АО "Банк Kassa Nova"</c:v>
                </c:pt>
                <c:pt idx="11">
                  <c:v>ДБ АО "Банк ВТБ Казахстан"</c:v>
                </c:pt>
                <c:pt idx="12">
                  <c:v>АО "Bank RBK"</c:v>
                </c:pt>
                <c:pt idx="13">
                  <c:v>АО "Народный Банк Казахастана"</c:v>
                </c:pt>
                <c:pt idx="14">
                  <c:v>АО ДБ "Альфа Банк"</c:v>
                </c:pt>
                <c:pt idx="15">
                  <c:v>АО "Евразийский банк"</c:v>
                </c:pt>
                <c:pt idx="16">
                  <c:v>АО "АТФБанк"</c:v>
                </c:pt>
                <c:pt idx="17">
                  <c:v>АО "ForteBank"</c:v>
                </c:pt>
                <c:pt idx="18">
                  <c:v>АО "Нурбанк"</c:v>
                </c:pt>
                <c:pt idx="19">
                  <c:v>First Heartland Jysan Bank</c:v>
                </c:pt>
                <c:pt idx="20">
                  <c:v>АО «Bereke Bank»</c:v>
                </c:pt>
                <c:pt idx="21">
                  <c:v>АО "Банк ЦентрКредит"</c:v>
                </c:pt>
              </c:strCache>
            </c:strRef>
          </c:cat>
          <c:val>
            <c:numRef>
              <c:f>Правильно!$C$80:$C$101</c:f>
              <c:numCache>
                <c:formatCode>#,##0.0</c:formatCode>
                <c:ptCount val="22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5.5978899999999998E-2</c:v>
                </c:pt>
                <c:pt idx="5">
                  <c:v>6.8671671000000004E-2</c:v>
                </c:pt>
                <c:pt idx="6">
                  <c:v>6.9699999999999998E-2</c:v>
                </c:pt>
                <c:pt idx="7">
                  <c:v>0.125</c:v>
                </c:pt>
                <c:pt idx="8">
                  <c:v>0.125223</c:v>
                </c:pt>
                <c:pt idx="9">
                  <c:v>0.17400499999999999</c:v>
                </c:pt>
                <c:pt idx="10">
                  <c:v>0.23840620000000001</c:v>
                </c:pt>
                <c:pt idx="11">
                  <c:v>0.52218980233000001</c:v>
                </c:pt>
                <c:pt idx="12">
                  <c:v>2.4909791974099997</c:v>
                </c:pt>
                <c:pt idx="13">
                  <c:v>2.7677152220000001</c:v>
                </c:pt>
                <c:pt idx="14">
                  <c:v>3.0781859090000001</c:v>
                </c:pt>
                <c:pt idx="15">
                  <c:v>3.1830500883300004</c:v>
                </c:pt>
                <c:pt idx="16">
                  <c:v>3.7214865008599993</c:v>
                </c:pt>
                <c:pt idx="17">
                  <c:v>4.0762924720000004</c:v>
                </c:pt>
                <c:pt idx="18">
                  <c:v>4.6550228905500006</c:v>
                </c:pt>
                <c:pt idx="19">
                  <c:v>5.1249178349999998</c:v>
                </c:pt>
                <c:pt idx="20">
                  <c:v>5.8241823549999996</c:v>
                </c:pt>
                <c:pt idx="21">
                  <c:v>17.59678782189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C-4B59-84EF-0DE50E0C1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3315984"/>
        <c:axId val="717444656"/>
      </c:barChart>
      <c:catAx>
        <c:axId val="61331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17444656"/>
        <c:crosses val="autoZero"/>
        <c:auto val="1"/>
        <c:lblAlgn val="ctr"/>
        <c:lblOffset val="100"/>
        <c:noMultiLvlLbl val="0"/>
      </c:catAx>
      <c:valAx>
        <c:axId val="71744465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61331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Правильно!$B$108:$B$126</c:f>
              <c:strCache>
                <c:ptCount val="19"/>
                <c:pt idx="0">
                  <c:v>Кызылординская область</c:v>
                </c:pt>
                <c:pt idx="1">
                  <c:v>Мангистауская область</c:v>
                </c:pt>
                <c:pt idx="2">
                  <c:v>Туркестанская область</c:v>
                </c:pt>
                <c:pt idx="3">
                  <c:v>Карагандинская область</c:v>
                </c:pt>
                <c:pt idx="4">
                  <c:v>Костанайская область</c:v>
                </c:pt>
                <c:pt idx="5">
                  <c:v>Атырауская область</c:v>
                </c:pt>
                <c:pt idx="6">
                  <c:v>СКО</c:v>
                </c:pt>
                <c:pt idx="7">
                  <c:v>Алматинская область</c:v>
                </c:pt>
                <c:pt idx="8">
                  <c:v>Жамбылская область</c:v>
                </c:pt>
                <c:pt idx="9">
                  <c:v>Жетысуская область</c:v>
                </c:pt>
                <c:pt idx="10">
                  <c:v>Акмолинская область</c:v>
                </c:pt>
                <c:pt idx="11">
                  <c:v>ВКО</c:v>
                </c:pt>
                <c:pt idx="12">
                  <c:v>г.Шымкент</c:v>
                </c:pt>
                <c:pt idx="13">
                  <c:v>Павлодарская область</c:v>
                </c:pt>
                <c:pt idx="14">
                  <c:v>г.Астана</c:v>
                </c:pt>
                <c:pt idx="15">
                  <c:v>г.Алматы</c:v>
                </c:pt>
                <c:pt idx="16">
                  <c:v>ЗКО</c:v>
                </c:pt>
                <c:pt idx="17">
                  <c:v>Абайская область</c:v>
                </c:pt>
                <c:pt idx="18">
                  <c:v>Актюбинская область</c:v>
                </c:pt>
              </c:strCache>
            </c:strRef>
          </c:cat>
          <c:val>
            <c:numRef>
              <c:f>Правильно!$C$108:$C$126</c:f>
              <c:numCache>
                <c:formatCode>General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9</c:v>
                </c:pt>
                <c:pt idx="4">
                  <c:v>9</c:v>
                </c:pt>
                <c:pt idx="5">
                  <c:v>11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15</c:v>
                </c:pt>
                <c:pt idx="11">
                  <c:v>16</c:v>
                </c:pt>
                <c:pt idx="12">
                  <c:v>16</c:v>
                </c:pt>
                <c:pt idx="13">
                  <c:v>19</c:v>
                </c:pt>
                <c:pt idx="14">
                  <c:v>24</c:v>
                </c:pt>
                <c:pt idx="15">
                  <c:v>27</c:v>
                </c:pt>
                <c:pt idx="16">
                  <c:v>29</c:v>
                </c:pt>
                <c:pt idx="17">
                  <c:v>37</c:v>
                </c:pt>
                <c:pt idx="18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0-4618-B168-E545BA733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355488"/>
        <c:axId val="565279120"/>
      </c:barChart>
      <c:catAx>
        <c:axId val="56635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565279120"/>
        <c:crosses val="autoZero"/>
        <c:auto val="1"/>
        <c:lblAlgn val="ctr"/>
        <c:lblOffset val="100"/>
        <c:noMultiLvlLbl val="0"/>
      </c:catAx>
      <c:valAx>
        <c:axId val="56527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635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Правильно!$B$132:$B$150</c:f>
              <c:strCache>
                <c:ptCount val="19"/>
                <c:pt idx="0">
                  <c:v>Кызылординская область</c:v>
                </c:pt>
                <c:pt idx="1">
                  <c:v>Туркестанская область</c:v>
                </c:pt>
                <c:pt idx="2">
                  <c:v>СКО</c:v>
                </c:pt>
                <c:pt idx="3">
                  <c:v>Мангистауская область</c:v>
                </c:pt>
                <c:pt idx="4">
                  <c:v>ВКО</c:v>
                </c:pt>
                <c:pt idx="5">
                  <c:v>Костанайская область</c:v>
                </c:pt>
                <c:pt idx="6">
                  <c:v>Карагандинская область</c:v>
                </c:pt>
                <c:pt idx="7">
                  <c:v>г.Шымкент</c:v>
                </c:pt>
                <c:pt idx="8">
                  <c:v>Атырауская область</c:v>
                </c:pt>
                <c:pt idx="9">
                  <c:v>Абайская область</c:v>
                </c:pt>
                <c:pt idx="10">
                  <c:v>Жетысуская область</c:v>
                </c:pt>
                <c:pt idx="11">
                  <c:v>Жамбылская область</c:v>
                </c:pt>
                <c:pt idx="12">
                  <c:v>Акмолинская область</c:v>
                </c:pt>
                <c:pt idx="13">
                  <c:v>г.Астана</c:v>
                </c:pt>
                <c:pt idx="14">
                  <c:v>ЗКО</c:v>
                </c:pt>
                <c:pt idx="15">
                  <c:v>Алматинская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</c:strCache>
            </c:strRef>
          </c:cat>
          <c:val>
            <c:numRef>
              <c:f>Правильно!$C$132:$C$150</c:f>
              <c:numCache>
                <c:formatCode>#,##0</c:formatCode>
                <c:ptCount val="19"/>
                <c:pt idx="0">
                  <c:v>102.3633</c:v>
                </c:pt>
                <c:pt idx="1">
                  <c:v>168.53187299999999</c:v>
                </c:pt>
                <c:pt idx="2">
                  <c:v>306.31624099999999</c:v>
                </c:pt>
                <c:pt idx="3">
                  <c:v>323.88524999999998</c:v>
                </c:pt>
                <c:pt idx="4">
                  <c:v>343.33224899999999</c:v>
                </c:pt>
                <c:pt idx="5">
                  <c:v>370.98738600000001</c:v>
                </c:pt>
                <c:pt idx="6">
                  <c:v>596.61083399999995</c:v>
                </c:pt>
                <c:pt idx="7">
                  <c:v>613.99060699999995</c:v>
                </c:pt>
                <c:pt idx="8">
                  <c:v>619.02795900000001</c:v>
                </c:pt>
                <c:pt idx="9">
                  <c:v>708.65590299999997</c:v>
                </c:pt>
                <c:pt idx="10">
                  <c:v>744.98731199999997</c:v>
                </c:pt>
                <c:pt idx="11">
                  <c:v>879.16691600000001</c:v>
                </c:pt>
                <c:pt idx="12">
                  <c:v>940.66785900000002</c:v>
                </c:pt>
                <c:pt idx="13">
                  <c:v>1037.695655</c:v>
                </c:pt>
                <c:pt idx="14">
                  <c:v>1065.7599720000001</c:v>
                </c:pt>
                <c:pt idx="15">
                  <c:v>1114.7453484800001</c:v>
                </c:pt>
                <c:pt idx="16">
                  <c:v>1188.5777869999999</c:v>
                </c:pt>
                <c:pt idx="17">
                  <c:v>1225.48921468</c:v>
                </c:pt>
                <c:pt idx="18">
                  <c:v>1488.69410367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3-457C-B592-B92698BCB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0781696"/>
        <c:axId val="717451312"/>
      </c:barChart>
      <c:catAx>
        <c:axId val="73078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717451312"/>
        <c:crosses val="autoZero"/>
        <c:auto val="1"/>
        <c:lblAlgn val="ctr"/>
        <c:lblOffset val="100"/>
        <c:noMultiLvlLbl val="0"/>
      </c:catAx>
      <c:valAx>
        <c:axId val="7174513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307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Правильно!$B$157:$B$166</c:f>
              <c:strCache>
                <c:ptCount val="10"/>
                <c:pt idx="0">
                  <c:v>ТОО МФО "Almaty"</c:v>
                </c:pt>
                <c:pt idx="1">
                  <c:v>АО "Фридом Банк Казахстан"</c:v>
                </c:pt>
                <c:pt idx="2">
                  <c:v>АО "Bank RBK"</c:v>
                </c:pt>
                <c:pt idx="3">
                  <c:v>АО "Евразийский банк"</c:v>
                </c:pt>
                <c:pt idx="4">
                  <c:v>АО «Bereke Bank» </c:v>
                </c:pt>
                <c:pt idx="5">
                  <c:v>АО "First Heartland Jusan Bank"</c:v>
                </c:pt>
                <c:pt idx="6">
                  <c:v>АО "Нурбанк"</c:v>
                </c:pt>
                <c:pt idx="7">
                  <c:v>АО "Народный Банк Казахастана"</c:v>
                </c:pt>
                <c:pt idx="8">
                  <c:v>АО "ForteBank"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Правильно!$C$157:$C$166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11</c:v>
                </c:pt>
                <c:pt idx="5">
                  <c:v>14</c:v>
                </c:pt>
                <c:pt idx="6">
                  <c:v>17</c:v>
                </c:pt>
                <c:pt idx="7">
                  <c:v>22</c:v>
                </c:pt>
                <c:pt idx="8">
                  <c:v>38</c:v>
                </c:pt>
                <c:pt idx="9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9-43A1-B39F-C9543B663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353888"/>
        <c:axId val="618884688"/>
      </c:barChart>
      <c:catAx>
        <c:axId val="56635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618884688"/>
        <c:crosses val="autoZero"/>
        <c:auto val="1"/>
        <c:lblAlgn val="ctr"/>
        <c:lblOffset val="100"/>
        <c:noMultiLvlLbl val="0"/>
      </c:catAx>
      <c:valAx>
        <c:axId val="61888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63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Правильно!$B$179:$B$188</c:f>
              <c:strCache>
                <c:ptCount val="10"/>
                <c:pt idx="0">
                  <c:v>ТОО МФО "Almaty"</c:v>
                </c:pt>
                <c:pt idx="1">
                  <c:v>АО "Bank RBK"</c:v>
                </c:pt>
                <c:pt idx="2">
                  <c:v>АО "Фридом Банк Казахстан"</c:v>
                </c:pt>
                <c:pt idx="3">
                  <c:v>АО «Bereke Bank» </c:v>
                </c:pt>
                <c:pt idx="4">
                  <c:v>АО "Нурбанк"</c:v>
                </c:pt>
                <c:pt idx="5">
                  <c:v>АО "First Heartland Jusan Bank"</c:v>
                </c:pt>
                <c:pt idx="6">
                  <c:v>АО "Евразийский банк"</c:v>
                </c:pt>
                <c:pt idx="7">
                  <c:v>АО "Народный Банк Казахастана"</c:v>
                </c:pt>
                <c:pt idx="8">
                  <c:v>АО "ForteBank"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Правильно!$C$179:$C$188</c:f>
              <c:numCache>
                <c:formatCode>#,##0</c:formatCode>
                <c:ptCount val="10"/>
                <c:pt idx="0">
                  <c:v>17.086825999999999</c:v>
                </c:pt>
                <c:pt idx="1">
                  <c:v>55.309278999999997</c:v>
                </c:pt>
                <c:pt idx="2">
                  <c:v>125</c:v>
                </c:pt>
                <c:pt idx="3">
                  <c:v>357.46199100000001</c:v>
                </c:pt>
                <c:pt idx="4">
                  <c:v>525.93372199999999</c:v>
                </c:pt>
                <c:pt idx="5">
                  <c:v>611.0779</c:v>
                </c:pt>
                <c:pt idx="6">
                  <c:v>703.61265000000003</c:v>
                </c:pt>
                <c:pt idx="7">
                  <c:v>1696.6158270000001</c:v>
                </c:pt>
                <c:pt idx="8">
                  <c:v>2120.983185</c:v>
                </c:pt>
                <c:pt idx="9">
                  <c:v>7626.4043898299997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D-4365-B5C7-8CE2E8E6F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0796496"/>
        <c:axId val="618898832"/>
      </c:barChart>
      <c:catAx>
        <c:axId val="73079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618898832"/>
        <c:crosses val="autoZero"/>
        <c:auto val="1"/>
        <c:lblAlgn val="ctr"/>
        <c:lblOffset val="100"/>
        <c:noMultiLvlLbl val="0"/>
      </c:catAx>
      <c:valAx>
        <c:axId val="61889883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73079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Правильно!$B$218:$B$232</c:f>
              <c:strCache>
                <c:ptCount val="15"/>
                <c:pt idx="0">
                  <c:v>РФ по Акмолинской области</c:v>
                </c:pt>
                <c:pt idx="1">
                  <c:v>РФ по Восточно-Казахстанской области</c:v>
                </c:pt>
                <c:pt idx="2">
                  <c:v>РФ по Западно-Казахстанской области</c:v>
                </c:pt>
                <c:pt idx="3">
                  <c:v>РФ по Кызылординской области</c:v>
                </c:pt>
                <c:pt idx="4">
                  <c:v>Павлодарская область</c:v>
                </c:pt>
                <c:pt idx="5">
                  <c:v>РФ по Атырауской области</c:v>
                </c:pt>
                <c:pt idx="6">
                  <c:v>РФ по Жамбылской области</c:v>
                </c:pt>
                <c:pt idx="7">
                  <c:v>Туркестанская область</c:v>
                </c:pt>
                <c:pt idx="8">
                  <c:v>РФ по г. Астана</c:v>
                </c:pt>
                <c:pt idx="9">
                  <c:v>РФ по Костанайской области</c:v>
                </c:pt>
                <c:pt idx="10">
                  <c:v>РФ по области Жетiсу</c:v>
                </c:pt>
                <c:pt idx="11">
                  <c:v>РФ по г. Алматы</c:v>
                </c:pt>
                <c:pt idx="12">
                  <c:v>РФ по Алматинской области</c:v>
                </c:pt>
                <c:pt idx="13">
                  <c:v>РФ по области Абай</c:v>
                </c:pt>
                <c:pt idx="14">
                  <c:v>РФ по Актюбинской области</c:v>
                </c:pt>
              </c:strCache>
            </c:strRef>
          </c:cat>
          <c:val>
            <c:numRef>
              <c:f>Правильно!$C$218:$C$232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7</c:v>
                </c:pt>
                <c:pt idx="13">
                  <c:v>11</c:v>
                </c:pt>
                <c:pt idx="1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6-4649-9D2E-AAF016450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325088"/>
        <c:axId val="618908400"/>
      </c:barChart>
      <c:catAx>
        <c:axId val="56632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618908400"/>
        <c:crosses val="autoZero"/>
        <c:auto val="1"/>
        <c:lblAlgn val="ctr"/>
        <c:lblOffset val="100"/>
        <c:noMultiLvlLbl val="0"/>
      </c:catAx>
      <c:valAx>
        <c:axId val="61890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632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6123-AA55-454A-8A25-4CC364FE17E3}" type="datetimeFigureOut">
              <a:rPr lang="ru-KZ" smtClean="0"/>
              <a:t>09.12.2024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68FD-ABB1-407A-862F-59EEA555DE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0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68FD-ABB1-407A-862F-59EEA555DE40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03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6A51C-E18A-62C6-9990-474CDE9C3B05}"/>
              </a:ext>
            </a:extLst>
          </p:cNvPr>
          <p:cNvSpPr txBox="1">
            <a:spLocks/>
          </p:cNvSpPr>
          <p:nvPr/>
        </p:nvSpPr>
        <p:spPr>
          <a:xfrm>
            <a:off x="5764395" y="6303391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923" y="352246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srgbClr val="0070C0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042" y="1268947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04255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644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1 5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77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54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01.01.2024 г. по 01.</a:t>
            </a:r>
            <a:r>
              <a:rPr lang="en-US" altLang="en-US" sz="1050" b="1" dirty="0">
                <a:latin typeface="Century Gothic" panose="020B0502020202020204" pitchFamily="34" charset="0"/>
              </a:rPr>
              <a:t>12</a:t>
            </a:r>
            <a:r>
              <a:rPr lang="ru-RU" altLang="en-US" sz="1050" b="1" dirty="0">
                <a:latin typeface="Century Gothic" panose="020B0502020202020204" pitchFamily="34" charset="0"/>
              </a:rPr>
              <a:t>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414183"/>
              </p:ext>
            </p:extLst>
          </p:nvPr>
        </p:nvGraphicFramePr>
        <p:xfrm>
          <a:off x="468923" y="4647540"/>
          <a:ext cx="9262306" cy="10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432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365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32,8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22B12A-43C1-9777-7244-964A344C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21491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707886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1 5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77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,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сумму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5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4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,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0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млрд. тенге.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ECDD13-B4BC-DD0D-99E3-690E4B31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C7C6237-57ED-4700-932E-B46A19855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756794"/>
              </p:ext>
            </p:extLst>
          </p:nvPr>
        </p:nvGraphicFramePr>
        <p:xfrm>
          <a:off x="345721" y="1447808"/>
          <a:ext cx="5867792" cy="4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855BBC9-996F-4309-89B1-447CC5AEB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21424"/>
              </p:ext>
            </p:extLst>
          </p:nvPr>
        </p:nvGraphicFramePr>
        <p:xfrm>
          <a:off x="5724639" y="1468831"/>
          <a:ext cx="5867792" cy="426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52238" y="1076115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60728" y="5879591"/>
            <a:ext cx="11307016" cy="74980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2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200" dirty="0">
                <a:latin typeface="Century Gothic" panose="020B0502020202020204" pitchFamily="34" charset="0"/>
              </a:rPr>
              <a:t>Bereke 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</a:rPr>
              <a:t>АО </a:t>
            </a:r>
            <a:r>
              <a:rPr lang="ru-RU" sz="12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</a:rPr>
              <a:t> 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D9C28-94A5-A98B-3189-15632363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340E153-B8B7-482D-85D9-506241E3F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490241"/>
              </p:ext>
            </p:extLst>
          </p:nvPr>
        </p:nvGraphicFramePr>
        <p:xfrm>
          <a:off x="182975" y="1286743"/>
          <a:ext cx="5831262" cy="468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2910C4A-ABB8-4DAE-BC8E-B66841879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940122"/>
              </p:ext>
            </p:extLst>
          </p:nvPr>
        </p:nvGraphicFramePr>
        <p:xfrm>
          <a:off x="6014236" y="1330031"/>
          <a:ext cx="5339564" cy="463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9699" y="1124021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01.12.2024г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2" y="5670499"/>
            <a:ext cx="11345449" cy="7932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Актюбинская область,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Абайская область.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Актюбинская область, г. Алматы.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E249D6-1A9C-8738-ACFC-53E1F6E7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D58212C-E5B2-4727-873E-8370AFB4E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17084"/>
              </p:ext>
            </p:extLst>
          </p:nvPr>
        </p:nvGraphicFramePr>
        <p:xfrm>
          <a:off x="461868" y="1324896"/>
          <a:ext cx="5642878" cy="439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CFC459F-79EB-40A2-94D9-CA5E03677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208425"/>
              </p:ext>
            </p:extLst>
          </p:nvPr>
        </p:nvGraphicFramePr>
        <p:xfrm>
          <a:off x="6087254" y="1324896"/>
          <a:ext cx="5557575" cy="439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735963"/>
            <a:ext cx="11224492" cy="72775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>
                <a:latin typeface="Century Gothic" panose="020B0502020202020204" pitchFamily="34" charset="0"/>
              </a:rPr>
              <a:t>Fortebank»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843DD6-0B99-0543-AB01-789B038A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1BEE4C3-6806-4D34-AD3E-DD3EBB636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172602"/>
              </p:ext>
            </p:extLst>
          </p:nvPr>
        </p:nvGraphicFramePr>
        <p:xfrm>
          <a:off x="360728" y="1432422"/>
          <a:ext cx="5510784" cy="441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68B41B9-C034-445F-97BE-A6B118B1A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695553"/>
              </p:ext>
            </p:extLst>
          </p:nvPr>
        </p:nvGraphicFramePr>
        <p:xfrm>
          <a:off x="5853366" y="1432422"/>
          <a:ext cx="5803942" cy="441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33" y="5684006"/>
            <a:ext cx="11295564" cy="704576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01.12.2024 г. –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67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проекта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7 651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2 793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48F0B7-5A94-E610-729D-9D4B146B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180C3BA-D035-402D-843D-3A89CD49E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409126"/>
              </p:ext>
            </p:extLst>
          </p:nvPr>
        </p:nvGraphicFramePr>
        <p:xfrm>
          <a:off x="302004" y="1427908"/>
          <a:ext cx="5442826" cy="425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7F2CAF0-7FBF-47CB-A8D2-174E7B4D2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537624"/>
              </p:ext>
            </p:extLst>
          </p:nvPr>
        </p:nvGraphicFramePr>
        <p:xfrm>
          <a:off x="5552501" y="1427907"/>
          <a:ext cx="6106245" cy="425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70218" y="5626826"/>
            <a:ext cx="11116830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ЦентрКредит»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АО 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».</a:t>
            </a:r>
            <a:endParaRPr lang="kk-KZ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ЦентрКредит», АО 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343888-F94E-9946-1819-F0790539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BF7CD3D-7B8F-B6F6-D52D-B8AA9509B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65490"/>
              </p:ext>
            </p:extLst>
          </p:nvPr>
        </p:nvGraphicFramePr>
        <p:xfrm>
          <a:off x="570217" y="1454858"/>
          <a:ext cx="5255490" cy="417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9D787A3-E811-9A27-F066-F28CB0A6F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465998"/>
              </p:ext>
            </p:extLst>
          </p:nvPr>
        </p:nvGraphicFramePr>
        <p:xfrm>
          <a:off x="5974080" y="1500577"/>
          <a:ext cx="5379720" cy="417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720" y="0"/>
            <a:ext cx="10625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02332" y="1096381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01.12.2024г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19872" y="5879707"/>
            <a:ext cx="11357016" cy="59368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1 644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131,0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56,8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тенге.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201B9C-932F-9B27-4663-56275F2E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069496"/>
              </p:ext>
            </p:extLst>
          </p:nvPr>
        </p:nvGraphicFramePr>
        <p:xfrm>
          <a:off x="246720" y="707887"/>
          <a:ext cx="10968451" cy="513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10425</TotalTime>
  <Words>531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Эльдана Канцерова</cp:lastModifiedBy>
  <cp:revision>314</cp:revision>
  <cp:lastPrinted>2024-08-14T11:25:15Z</cp:lastPrinted>
  <dcterms:created xsi:type="dcterms:W3CDTF">2023-03-01T03:39:42Z</dcterms:created>
  <dcterms:modified xsi:type="dcterms:W3CDTF">2024-12-09T06:43:42Z</dcterms:modified>
</cp:coreProperties>
</file>